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315" r:id="rId3"/>
    <p:sldId id="292" r:id="rId4"/>
    <p:sldId id="316" r:id="rId5"/>
    <p:sldId id="271" r:id="rId6"/>
    <p:sldId id="258" r:id="rId7"/>
    <p:sldId id="279" r:id="rId8"/>
    <p:sldId id="283" r:id="rId9"/>
    <p:sldId id="298" r:id="rId10"/>
    <p:sldId id="299" r:id="rId11"/>
    <p:sldId id="301" r:id="rId12"/>
    <p:sldId id="302" r:id="rId13"/>
    <p:sldId id="311" r:id="rId14"/>
    <p:sldId id="312" r:id="rId15"/>
    <p:sldId id="313" r:id="rId16"/>
    <p:sldId id="260" r:id="rId17"/>
    <p:sldId id="318" r:id="rId18"/>
    <p:sldId id="320" r:id="rId19"/>
    <p:sldId id="261" r:id="rId2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656"/>
    <a:srgbClr val="1F2D52"/>
    <a:srgbClr val="3399FF"/>
    <a:srgbClr val="0097FA"/>
    <a:srgbClr val="00FFFF"/>
    <a:srgbClr val="4B8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31" autoAdjust="0"/>
  </p:normalViewPr>
  <p:slideViewPr>
    <p:cSldViewPr snapToGrid="0" snapToObjects="1">
      <p:cViewPr>
        <p:scale>
          <a:sx n="99" d="100"/>
          <a:sy n="99" d="100"/>
        </p:scale>
        <p:origin x="-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36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22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165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360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849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72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7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548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1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9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B491-0F0F-9E46-89A4-A2FB717E9C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312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2BDB-4976-C64D-B434-56D951B0C98B}" type="datetimeFigureOut">
              <a:rPr lang="es-ES" smtClean="0"/>
              <a:t>02/02/18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7B491-0F0F-9E46-89A4-A2FB717E9CC0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581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png"/><Relationship Id="rId8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59988" y="1786980"/>
            <a:ext cx="85344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Uso de supercomputadoras </a:t>
            </a:r>
          </a:p>
          <a:p>
            <a:pPr algn="ctr"/>
            <a:r>
              <a:rPr lang="es-ES" sz="32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</a:t>
            </a:r>
            <a:r>
              <a:rPr lang="es-ES_tradnl" sz="32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ara </a:t>
            </a:r>
            <a:r>
              <a:rPr lang="es-ES" sz="32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</a:t>
            </a:r>
            <a:r>
              <a:rPr lang="es-ES_tradnl" sz="3200" b="1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odelación</a:t>
            </a:r>
            <a:r>
              <a:rPr lang="es-ES_tradnl" sz="32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del estado del mar</a:t>
            </a:r>
            <a:endParaRPr lang="es-ES" sz="3200" b="1" dirty="0" smtClean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endParaRPr lang="es-ES" sz="2000" b="1" dirty="0" smtClean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endParaRPr lang="es-ES" sz="20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Presenta: </a:t>
            </a:r>
          </a:p>
          <a:p>
            <a:pPr algn="ctr"/>
            <a:r>
              <a:rPr lang="es-ES" sz="20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M.Sc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. Rodney Eduardo Mora 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Escalante</a:t>
            </a:r>
          </a:p>
          <a:p>
            <a:pPr algn="ctr"/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Ocean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ógrafo Físico</a:t>
            </a:r>
            <a:endParaRPr lang="es-ES" sz="2000" dirty="0" smtClean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endParaRPr lang="es-ES" sz="2000" b="1" dirty="0" smtClean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endParaRPr lang="es-ES" sz="20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s-ES" sz="20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Costa Rica HPC </a:t>
            </a:r>
            <a:r>
              <a:rPr lang="es-ES" sz="2000" b="1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School</a:t>
            </a:r>
            <a:endParaRPr lang="es-ES" sz="2000" b="1" dirty="0" smtClean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endParaRPr lang="es-ES" sz="2000" b="1" dirty="0" smtClean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endParaRPr lang="es-ES" sz="20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s-ES" sz="2000" i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Centro Nacional de Alta Tecnología</a:t>
            </a:r>
          </a:p>
          <a:p>
            <a:pPr algn="ctr"/>
            <a:r>
              <a:rPr lang="es-ES" sz="2000" i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Pavas, San José, Costa Rica</a:t>
            </a:r>
            <a:endParaRPr lang="es-ES" sz="2000" i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s-ES" sz="2000" i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i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2</a:t>
            </a:r>
            <a:r>
              <a:rPr lang="es-ES" i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de febrero, 2018</a:t>
            </a:r>
            <a:endParaRPr lang="es-ES" i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Imagen 7" descr="logo_miocimar.jpg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93" b="21340"/>
          <a:stretch/>
        </p:blipFill>
        <p:spPr>
          <a:xfrm>
            <a:off x="6945416" y="430670"/>
            <a:ext cx="1778000" cy="943526"/>
          </a:xfrm>
          <a:prstGeom prst="rect">
            <a:avLst/>
          </a:prstGeom>
          <a:noFill/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34" y="289317"/>
            <a:ext cx="1219200" cy="1219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t="23880" b="25845"/>
          <a:stretch/>
        </p:blipFill>
        <p:spPr>
          <a:xfrm>
            <a:off x="127953" y="336245"/>
            <a:ext cx="3017520" cy="11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7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Comparación con boyas de la NDBC</a:t>
            </a:r>
            <a:endParaRPr lang="es-ES" b="1" dirty="0">
              <a:solidFill>
                <a:srgbClr val="10253F"/>
              </a:solidFill>
              <a:latin typeface="Arial"/>
              <a:cs typeface="Arial"/>
            </a:endParaRPr>
          </a:p>
        </p:txBody>
      </p:sp>
      <p:pic>
        <p:nvPicPr>
          <p:cNvPr id="3" name="Imagen 2" descr="Significant_Wave_2012091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6" y="1698491"/>
            <a:ext cx="3667125" cy="4705350"/>
          </a:xfrm>
          <a:prstGeom prst="rect">
            <a:avLst/>
          </a:prstGeom>
        </p:spPr>
      </p:pic>
      <p:pic>
        <p:nvPicPr>
          <p:cNvPr id="4" name="Imagen 3" descr="Significant_Wave_2016011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41" y="1698491"/>
            <a:ext cx="3686175" cy="4705350"/>
          </a:xfrm>
          <a:prstGeom prst="rect">
            <a:avLst/>
          </a:prstGeom>
        </p:spPr>
      </p:pic>
      <p:pic>
        <p:nvPicPr>
          <p:cNvPr id="5" name="Imagen 4" descr="Captura de pantalla 2017-12-06 a las 21.51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70" y="1138421"/>
            <a:ext cx="1915160" cy="1120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22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Comparación con boyas de la NOAA</a:t>
            </a:r>
            <a:endParaRPr lang="es-ES" b="1" dirty="0">
              <a:solidFill>
                <a:srgbClr val="10253F"/>
              </a:solidFill>
              <a:latin typeface="Arial"/>
              <a:cs typeface="Arial"/>
            </a:endParaRPr>
          </a:p>
        </p:txBody>
      </p:sp>
      <p:pic>
        <p:nvPicPr>
          <p:cNvPr id="5" name="Imagen 4" descr="Peak_Period_2012091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4154"/>
            <a:ext cx="3733800" cy="4705350"/>
          </a:xfrm>
          <a:prstGeom prst="rect">
            <a:avLst/>
          </a:prstGeom>
        </p:spPr>
      </p:pic>
      <p:pic>
        <p:nvPicPr>
          <p:cNvPr id="6" name="Imagen 5" descr="Peak_Period_2016011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46" y="1684154"/>
            <a:ext cx="37528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Comparación con puntos extraídos de NOAA/WW3</a:t>
            </a:r>
            <a:endParaRPr lang="es-ES" b="1" dirty="0">
              <a:solidFill>
                <a:srgbClr val="10253F"/>
              </a:solidFill>
              <a:latin typeface="Arial"/>
              <a:cs typeface="Arial"/>
            </a:endParaRPr>
          </a:p>
        </p:txBody>
      </p:sp>
      <p:pic>
        <p:nvPicPr>
          <p:cNvPr id="3" name="Imagen 2" descr="SerieTemporal_Hs_PU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4" y="1539748"/>
            <a:ext cx="2844800" cy="2133600"/>
          </a:xfrm>
          <a:prstGeom prst="rect">
            <a:avLst/>
          </a:prstGeom>
        </p:spPr>
      </p:pic>
      <p:pic>
        <p:nvPicPr>
          <p:cNvPr id="4" name="Imagen 3" descr="SerieTemporal_Hs_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78" y="1539748"/>
            <a:ext cx="2844800" cy="2133600"/>
          </a:xfrm>
          <a:prstGeom prst="rect">
            <a:avLst/>
          </a:prstGeom>
        </p:spPr>
      </p:pic>
      <p:pic>
        <p:nvPicPr>
          <p:cNvPr id="7" name="Imagen 6" descr="SerieTemporal_Hs_PC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21" y="1539748"/>
            <a:ext cx="2844800" cy="2133600"/>
          </a:xfrm>
          <a:prstGeom prst="rect">
            <a:avLst/>
          </a:prstGeom>
        </p:spPr>
      </p:pic>
      <p:pic>
        <p:nvPicPr>
          <p:cNvPr id="8" name="Imagen 7" descr="SerieTemporal_Hs_PN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4" y="4152773"/>
            <a:ext cx="2844800" cy="2133600"/>
          </a:xfrm>
          <a:prstGeom prst="rect">
            <a:avLst/>
          </a:prstGeom>
        </p:spPr>
      </p:pic>
      <p:pic>
        <p:nvPicPr>
          <p:cNvPr id="9" name="Imagen 8" descr="SerieTemporal_Hs_LM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78" y="4152773"/>
            <a:ext cx="2844800" cy="2133600"/>
          </a:xfrm>
          <a:prstGeom prst="rect">
            <a:avLst/>
          </a:prstGeom>
        </p:spPr>
      </p:pic>
      <p:pic>
        <p:nvPicPr>
          <p:cNvPr id="10" name="Imagen 9" descr="SerieTemporal_Hs_LM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21" y="4152773"/>
            <a:ext cx="2844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erieTemporal_Hs_PU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" r="10956"/>
          <a:stretch/>
        </p:blipFill>
        <p:spPr>
          <a:xfrm>
            <a:off x="0" y="1866061"/>
            <a:ext cx="4492628" cy="4000567"/>
          </a:xfrm>
          <a:prstGeom prst="rect">
            <a:avLst/>
          </a:prstGeom>
        </p:spPr>
      </p:pic>
      <p:pic>
        <p:nvPicPr>
          <p:cNvPr id="3" name="Imagen 2" descr="SerieTemporal_Hs_PUN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r="10309"/>
          <a:stretch/>
        </p:blipFill>
        <p:spPr>
          <a:xfrm>
            <a:off x="4637717" y="1866061"/>
            <a:ext cx="4506283" cy="4000567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Comparación modelo con observaciones </a:t>
            </a:r>
            <a:endParaRPr lang="es-ES" b="1" dirty="0">
              <a:solidFill>
                <a:srgbClr val="10253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14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10253F"/>
                </a:solidFill>
                <a:latin typeface="Arial"/>
                <a:cs typeface="Arial"/>
              </a:rPr>
              <a:t>Comparación modelo con observaciones </a:t>
            </a:r>
          </a:p>
        </p:txBody>
      </p:sp>
      <p:pic>
        <p:nvPicPr>
          <p:cNvPr id="4" name="Imagen 3" descr="SerieTemporal_Tp_PU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r="10309"/>
          <a:stretch/>
        </p:blipFill>
        <p:spPr>
          <a:xfrm>
            <a:off x="0" y="1800712"/>
            <a:ext cx="4506284" cy="4000567"/>
          </a:xfrm>
          <a:prstGeom prst="rect">
            <a:avLst/>
          </a:prstGeom>
        </p:spPr>
      </p:pic>
      <p:pic>
        <p:nvPicPr>
          <p:cNvPr id="5" name="Imagen 4" descr="SerieTemporal_Tp_PUN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r="10413"/>
          <a:stretch/>
        </p:blipFill>
        <p:spPr>
          <a:xfrm>
            <a:off x="4705992" y="1800712"/>
            <a:ext cx="4438008" cy="40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4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10253F"/>
                </a:solidFill>
                <a:latin typeface="Arial"/>
                <a:cs typeface="Arial"/>
              </a:rPr>
              <a:t>Comparación modelo con observaciones </a:t>
            </a:r>
          </a:p>
        </p:txBody>
      </p:sp>
      <p:pic>
        <p:nvPicPr>
          <p:cNvPr id="4" name="Imagen 3" descr="SerieTemporal_Dp_PU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r="10444"/>
          <a:stretch/>
        </p:blipFill>
        <p:spPr>
          <a:xfrm>
            <a:off x="122899" y="1909949"/>
            <a:ext cx="4547249" cy="4000567"/>
          </a:xfrm>
          <a:prstGeom prst="rect">
            <a:avLst/>
          </a:prstGeom>
        </p:spPr>
      </p:pic>
      <p:pic>
        <p:nvPicPr>
          <p:cNvPr id="5" name="Imagen 4" descr="SerieTemporal_Dp_PUN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r="10913"/>
          <a:stretch/>
        </p:blipFill>
        <p:spPr>
          <a:xfrm>
            <a:off x="4692338" y="1909949"/>
            <a:ext cx="4451662" cy="39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7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u="heavy" dirty="0" smtClean="0">
                <a:solidFill>
                  <a:schemeClr val="tx2">
                    <a:lumMod val="50000"/>
                  </a:schemeClr>
                </a:solidFill>
                <a:uFill>
                  <a:solidFill>
                    <a:schemeClr val="tx2">
                      <a:lumMod val="50000"/>
                    </a:schemeClr>
                  </a:solidFill>
                </a:uFill>
                <a:latin typeface="Arial"/>
                <a:cs typeface="Arial"/>
              </a:rPr>
              <a:t>Algunas conclusiones preliminares</a:t>
            </a:r>
            <a:endParaRPr lang="es-ES" b="1" u="heavy" dirty="0">
              <a:solidFill>
                <a:schemeClr val="tx2">
                  <a:lumMod val="50000"/>
                </a:schemeClr>
              </a:solidFill>
              <a:uFill>
                <a:solidFill>
                  <a:schemeClr val="tx2">
                    <a:lumMod val="50000"/>
                  </a:schemeClr>
                </a:solidFill>
              </a:uFill>
              <a:latin typeface="Arial"/>
              <a:cs typeface="Arial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917625"/>
            <a:ext cx="8229600" cy="4233718"/>
          </a:xfrm>
        </p:spPr>
        <p:txBody>
          <a:bodyPr>
            <a:normAutofit fontScale="85000" lnSpcReduction="20000"/>
          </a:bodyPr>
          <a:lstStyle/>
          <a:p>
            <a:pPr lvl="0" algn="just">
              <a:lnSpc>
                <a:spcPct val="170000"/>
              </a:lnSpc>
              <a:buFont typeface="Wingdings" charset="2"/>
              <a:buChar char="q"/>
            </a:pPr>
            <a:r>
              <a:rPr lang="es-ES_tradnl" sz="2000" dirty="0" smtClean="0">
                <a:solidFill>
                  <a:srgbClr val="10253F"/>
                </a:solidFill>
                <a:latin typeface="Arial"/>
                <a:cs typeface="Arial"/>
              </a:rPr>
              <a:t>El uso de un sistema de computo de alto rendimiento es primordial para reducir los tiempos de simulación y acelerar los procesos de cálculo. </a:t>
            </a:r>
          </a:p>
          <a:p>
            <a:pPr lvl="0" algn="just">
              <a:lnSpc>
                <a:spcPct val="170000"/>
              </a:lnSpc>
              <a:buFont typeface="Wingdings" charset="2"/>
              <a:buChar char="q"/>
            </a:pPr>
            <a:r>
              <a:rPr lang="es-ES_tradnl" sz="2000" dirty="0" smtClean="0">
                <a:solidFill>
                  <a:srgbClr val="10253F"/>
                </a:solidFill>
                <a:latin typeface="Arial"/>
                <a:cs typeface="Arial"/>
              </a:rPr>
              <a:t>El modelo implementado MIO-CIMAR/WAVEWATCH es consistente con lo mostrado en boyas virtuales del modelo WAVEWATCH/NOAA operacional.</a:t>
            </a:r>
          </a:p>
          <a:p>
            <a:pPr algn="just">
              <a:lnSpc>
                <a:spcPct val="170000"/>
              </a:lnSpc>
              <a:buFont typeface="Wingdings" charset="2"/>
              <a:buChar char="q"/>
            </a:pPr>
            <a:r>
              <a:rPr lang="es-ES_tradnl" sz="2000" dirty="0">
                <a:solidFill>
                  <a:srgbClr val="10253F"/>
                </a:solidFill>
                <a:latin typeface="Arial"/>
                <a:cs typeface="Arial"/>
              </a:rPr>
              <a:t>El modelo implementado MIO-CIMAR/WAVEWATCH es consistente con lo mostrado en boyas </a:t>
            </a:r>
            <a:r>
              <a:rPr lang="es-ES_tradnl" sz="2000" dirty="0" smtClean="0">
                <a:solidFill>
                  <a:srgbClr val="10253F"/>
                </a:solidFill>
                <a:latin typeface="Arial"/>
                <a:cs typeface="Arial"/>
              </a:rPr>
              <a:t>de la NDBC.</a:t>
            </a:r>
          </a:p>
          <a:p>
            <a:pPr lvl="0" algn="just">
              <a:lnSpc>
                <a:spcPct val="170000"/>
              </a:lnSpc>
              <a:buFont typeface="Wingdings" charset="2"/>
              <a:buChar char="q"/>
            </a:pPr>
            <a:r>
              <a:rPr lang="es-ES_tradnl" sz="2000" dirty="0" smtClean="0">
                <a:solidFill>
                  <a:srgbClr val="10253F"/>
                </a:solidFill>
                <a:latin typeface="Arial"/>
                <a:cs typeface="Arial"/>
              </a:rPr>
              <a:t>El tiempo de respuesta del oleaje es de 2 a 3 días en el Caribe, mientras en el Pacífico entre 10 a 15 días</a:t>
            </a:r>
          </a:p>
          <a:p>
            <a:pPr lvl="0" algn="just">
              <a:lnSpc>
                <a:spcPct val="170000"/>
              </a:lnSpc>
              <a:buFont typeface="Wingdings" charset="2"/>
              <a:buChar char="q"/>
            </a:pPr>
            <a:r>
              <a:rPr lang="es-ES_tradnl" sz="2000" dirty="0" smtClean="0">
                <a:solidFill>
                  <a:srgbClr val="10253F"/>
                </a:solidFill>
                <a:latin typeface="Arial"/>
                <a:cs typeface="Arial"/>
              </a:rPr>
              <a:t>El modelo SWAN costero no </a:t>
            </a:r>
            <a:r>
              <a:rPr lang="es-ES_tradnl" sz="2000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lang="es-ES_tradnl" sz="2000" dirty="0" smtClean="0">
                <a:solidFill>
                  <a:srgbClr val="10253F"/>
                </a:solidFill>
                <a:latin typeface="Arial"/>
                <a:cs typeface="Arial"/>
              </a:rPr>
              <a:t>está representando la variabilidad mostrada  en la zona costera</a:t>
            </a:r>
          </a:p>
        </p:txBody>
      </p:sp>
    </p:spTree>
    <p:extLst>
      <p:ext uri="{BB962C8B-B14F-4D97-AF65-F5344CB8AC3E}">
        <p14:creationId xmlns:p14="http://schemas.microsoft.com/office/powerpoint/2010/main" val="414224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5996"/>
            <a:ext cx="8229600" cy="1143000"/>
          </a:xfrm>
        </p:spPr>
        <p:txBody>
          <a:bodyPr>
            <a:normAutofit/>
          </a:bodyPr>
          <a:lstStyle/>
          <a:p>
            <a:r>
              <a:rPr lang="es-ES" b="1" dirty="0" smtClean="0">
                <a:solidFill>
                  <a:schemeClr val="tx2">
                    <a:lumMod val="50000"/>
                  </a:schemeClr>
                </a:solidFill>
                <a:uFill>
                  <a:solidFill>
                    <a:schemeClr val="tx2">
                      <a:lumMod val="50000"/>
                    </a:schemeClr>
                  </a:solidFill>
                </a:uFill>
                <a:latin typeface="Arial"/>
                <a:cs typeface="Arial"/>
              </a:rPr>
              <a:t>Oleaje en huracanes</a:t>
            </a:r>
            <a:endParaRPr lang="es-ES" b="1" dirty="0">
              <a:solidFill>
                <a:schemeClr val="tx2">
                  <a:lumMod val="50000"/>
                </a:schemeClr>
              </a:solidFill>
              <a:uFill>
                <a:solidFill>
                  <a:schemeClr val="tx2">
                    <a:lumMod val="50000"/>
                  </a:schemeClr>
                </a:solidFill>
              </a:uFill>
              <a:latin typeface="Arial"/>
              <a:cs typeface="Arial"/>
            </a:endParaRPr>
          </a:p>
        </p:txBody>
      </p:sp>
      <p:pic>
        <p:nvPicPr>
          <p:cNvPr id="5" name="Imagen 4" descr="Hurricane_Dean_Wnd_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02897"/>
            <a:ext cx="3911600" cy="2933700"/>
          </a:xfrm>
          <a:prstGeom prst="rect">
            <a:avLst/>
          </a:prstGeom>
        </p:spPr>
      </p:pic>
      <p:pic>
        <p:nvPicPr>
          <p:cNvPr id="6" name="Imagen 5" descr="Hurricane_Dean_Hs_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6597"/>
            <a:ext cx="3911600" cy="2933700"/>
          </a:xfrm>
          <a:prstGeom prst="rect">
            <a:avLst/>
          </a:prstGeom>
        </p:spPr>
      </p:pic>
      <p:pic>
        <p:nvPicPr>
          <p:cNvPr id="7" name="Imagen 6" descr="dean_Efth_st4.eps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41"/>
          <a:stretch/>
        </p:blipFill>
        <p:spPr>
          <a:xfrm>
            <a:off x="5397866" y="3936597"/>
            <a:ext cx="2947907" cy="2773045"/>
          </a:xfrm>
          <a:prstGeom prst="rect">
            <a:avLst/>
          </a:prstGeom>
        </p:spPr>
      </p:pic>
      <p:pic>
        <p:nvPicPr>
          <p:cNvPr id="8" name="Imagen 7" descr="dean_Hs_st4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68" y="1002897"/>
            <a:ext cx="3171190" cy="277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7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7146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tx2">
                    <a:lumMod val="50000"/>
                  </a:schemeClr>
                </a:solidFill>
                <a:uFill>
                  <a:solidFill>
                    <a:schemeClr val="tx2">
                      <a:lumMod val="50000"/>
                    </a:schemeClr>
                  </a:solidFill>
                </a:uFill>
                <a:latin typeface="Arial"/>
                <a:cs typeface="Arial"/>
              </a:rPr>
              <a:t>Oleaje en huracanes</a:t>
            </a:r>
            <a:br>
              <a:rPr lang="es-ES" b="1" dirty="0">
                <a:solidFill>
                  <a:schemeClr val="tx2">
                    <a:lumMod val="50000"/>
                  </a:schemeClr>
                </a:solidFill>
                <a:uFill>
                  <a:solidFill>
                    <a:schemeClr val="tx2">
                      <a:lumMod val="50000"/>
                    </a:schemeClr>
                  </a:solidFill>
                </a:uFill>
                <a:latin typeface="Arial"/>
                <a:cs typeface="Arial"/>
              </a:rPr>
            </a:br>
            <a:r>
              <a:rPr lang="es-ES" b="1" dirty="0">
                <a:solidFill>
                  <a:schemeClr val="tx2">
                    <a:lumMod val="50000"/>
                  </a:schemeClr>
                </a:solidFill>
                <a:uFill>
                  <a:solidFill>
                    <a:schemeClr val="tx2">
                      <a:lumMod val="50000"/>
                    </a:schemeClr>
                  </a:solidFill>
                </a:uFill>
                <a:latin typeface="Arial"/>
                <a:cs typeface="Arial"/>
              </a:rPr>
              <a:t>Comparación con boyas</a:t>
            </a:r>
            <a:endParaRPr lang="es-E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3639" t="1307" r="14125" b="1832"/>
          <a:stretch/>
        </p:blipFill>
        <p:spPr>
          <a:xfrm>
            <a:off x="149875" y="85477"/>
            <a:ext cx="1746366" cy="6642781"/>
          </a:xfrm>
          <a:prstGeom prst="rect">
            <a:avLst/>
          </a:prstGeom>
        </p:spPr>
      </p:pic>
      <p:pic>
        <p:nvPicPr>
          <p:cNvPr id="6" name="Imagen 5" descr="Wind_42001_Gustav_30min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8" r="12251" b="13236"/>
          <a:stretch/>
        </p:blipFill>
        <p:spPr>
          <a:xfrm>
            <a:off x="3174223" y="1143000"/>
            <a:ext cx="2271730" cy="2215218"/>
          </a:xfrm>
          <a:prstGeom prst="rect">
            <a:avLst/>
          </a:prstGeom>
        </p:spPr>
      </p:pic>
      <p:pic>
        <p:nvPicPr>
          <p:cNvPr id="7" name="Imagen 6" descr="Hs_42001_Gustav_30min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0" r="11826" b="11573"/>
          <a:stretch/>
        </p:blipFill>
        <p:spPr>
          <a:xfrm>
            <a:off x="6363133" y="1143000"/>
            <a:ext cx="2536350" cy="2527676"/>
          </a:xfrm>
          <a:prstGeom prst="rect">
            <a:avLst/>
          </a:prstGeom>
        </p:spPr>
      </p:pic>
      <p:pic>
        <p:nvPicPr>
          <p:cNvPr id="8" name="Imagen 7" descr="Hs_42001_Gustav_5min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0" r="10746" b="11573"/>
          <a:stretch/>
        </p:blipFill>
        <p:spPr>
          <a:xfrm>
            <a:off x="6363133" y="3670676"/>
            <a:ext cx="2567421" cy="2527676"/>
          </a:xfrm>
          <a:prstGeom prst="rect">
            <a:avLst/>
          </a:prstGeom>
        </p:spPr>
      </p:pic>
      <p:pic>
        <p:nvPicPr>
          <p:cNvPr id="10" name="Imagen 9" descr="Wind_42040_Gustav_30min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8" r="11464" b="19665"/>
          <a:stretch/>
        </p:blipFill>
        <p:spPr>
          <a:xfrm>
            <a:off x="4034392" y="4843186"/>
            <a:ext cx="2292100" cy="20148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0179" y="3420786"/>
            <a:ext cx="3759200" cy="14224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1" name="Imagen 10" descr="Wind_42036_Gustav_30min.eps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8" r="13166" b="20944"/>
          <a:stretch/>
        </p:blipFill>
        <p:spPr>
          <a:xfrm>
            <a:off x="1896241" y="4892029"/>
            <a:ext cx="2248062" cy="196597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572000" y="5934670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CO" b="1" dirty="0">
                <a:solidFill>
                  <a:srgbClr val="575656"/>
                </a:solidFill>
              </a:rPr>
              <a:t>Evaluación de modelos de oleaje en huracanes mayores sobre el Golfo de México</a:t>
            </a:r>
            <a:r>
              <a:rPr lang="es-ES_tradnl" dirty="0">
                <a:solidFill>
                  <a:srgbClr val="575656"/>
                </a:solidFill>
              </a:rPr>
              <a:t> </a:t>
            </a:r>
            <a:endParaRPr lang="es-ES_tradnl" dirty="0" smtClean="0">
              <a:solidFill>
                <a:srgbClr val="575656"/>
              </a:solidFill>
            </a:endParaRPr>
          </a:p>
          <a:p>
            <a:r>
              <a:rPr lang="es-ES_tradnl" dirty="0" smtClean="0">
                <a:solidFill>
                  <a:srgbClr val="575656"/>
                </a:solidFill>
              </a:rPr>
              <a:t>REVISTA BCCIOH (Colombia) </a:t>
            </a:r>
            <a:r>
              <a:rPr lang="es-ES" smtClean="0">
                <a:solidFill>
                  <a:srgbClr val="575656"/>
                </a:solidFill>
              </a:rPr>
              <a:t>Enviado</a:t>
            </a:r>
            <a:endParaRPr lang="es-ES_tradnl" dirty="0" smtClean="0">
              <a:solidFill>
                <a:srgbClr val="57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u="heavy" dirty="0" smtClean="0">
                <a:solidFill>
                  <a:srgbClr val="10253F"/>
                </a:solidFill>
                <a:uFill>
                  <a:solidFill>
                    <a:schemeClr val="tx2">
                      <a:lumMod val="50000"/>
                    </a:schemeClr>
                  </a:solidFill>
                </a:uFill>
                <a:latin typeface="Arial"/>
                <a:cs typeface="Arial"/>
              </a:rPr>
              <a:t>Referencias</a:t>
            </a:r>
            <a:endParaRPr lang="es-ES" b="1" u="heavy" dirty="0">
              <a:solidFill>
                <a:srgbClr val="10253F"/>
              </a:solidFill>
              <a:uFill>
                <a:solidFill>
                  <a:schemeClr val="tx2">
                    <a:lumMod val="50000"/>
                  </a:schemeClr>
                </a:solidFill>
              </a:uFill>
              <a:latin typeface="Arial"/>
              <a:cs typeface="Arial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642775"/>
            <a:ext cx="8229600" cy="2972189"/>
          </a:xfrm>
        </p:spPr>
        <p:txBody>
          <a:bodyPr>
            <a:normAutofit/>
          </a:bodyPr>
          <a:lstStyle/>
          <a:p>
            <a:pPr algn="just"/>
            <a:r>
              <a:rPr lang="en-US" sz="2000" i="1" dirty="0" err="1">
                <a:solidFill>
                  <a:srgbClr val="10253F"/>
                </a:solidFill>
                <a:latin typeface="Arial"/>
                <a:cs typeface="Arial"/>
              </a:rPr>
              <a:t>Booij</a:t>
            </a:r>
            <a:r>
              <a:rPr lang="en-US" sz="2000" i="1" dirty="0">
                <a:solidFill>
                  <a:srgbClr val="10253F"/>
                </a:solidFill>
                <a:latin typeface="Arial"/>
                <a:cs typeface="Arial"/>
              </a:rPr>
              <a:t>, N., </a:t>
            </a:r>
            <a:r>
              <a:rPr lang="en-US" sz="2000" i="1" dirty="0" err="1">
                <a:solidFill>
                  <a:srgbClr val="10253F"/>
                </a:solidFill>
                <a:latin typeface="Arial"/>
                <a:cs typeface="Arial"/>
              </a:rPr>
              <a:t>Ris</a:t>
            </a:r>
            <a:r>
              <a:rPr lang="en-US" sz="2000" i="1" dirty="0">
                <a:solidFill>
                  <a:srgbClr val="10253F"/>
                </a:solidFill>
                <a:latin typeface="Arial"/>
                <a:cs typeface="Arial"/>
              </a:rPr>
              <a:t>, R. C., &amp; </a:t>
            </a:r>
            <a:r>
              <a:rPr lang="en-US" sz="2000" i="1" dirty="0" err="1">
                <a:solidFill>
                  <a:srgbClr val="10253F"/>
                </a:solidFill>
                <a:latin typeface="Arial"/>
                <a:cs typeface="Arial"/>
              </a:rPr>
              <a:t>Holthuijsen</a:t>
            </a:r>
            <a:r>
              <a:rPr lang="en-US" sz="2000" i="1" dirty="0">
                <a:solidFill>
                  <a:srgbClr val="10253F"/>
                </a:solidFill>
                <a:latin typeface="Arial"/>
                <a:cs typeface="Arial"/>
              </a:rPr>
              <a:t>, L. H. (1999). A third‐generation wave model for coastal regions: 1. Model description and validation. Journal of geophysical research: Oceans, 104(C4), 7649-7666</a:t>
            </a:r>
            <a:r>
              <a:rPr lang="en-US" sz="2000" i="1" dirty="0" smtClean="0">
                <a:solidFill>
                  <a:srgbClr val="10253F"/>
                </a:solidFill>
                <a:latin typeface="Arial"/>
                <a:cs typeface="Arial"/>
              </a:rPr>
              <a:t>.</a:t>
            </a:r>
          </a:p>
          <a:p>
            <a:pPr algn="just"/>
            <a:r>
              <a:rPr lang="en-US" sz="2000" i="1" dirty="0" err="1" smtClean="0">
                <a:solidFill>
                  <a:srgbClr val="10253F"/>
                </a:solidFill>
                <a:latin typeface="Arial"/>
                <a:cs typeface="Arial"/>
              </a:rPr>
              <a:t>Tolman</a:t>
            </a:r>
            <a:r>
              <a:rPr lang="en-US" sz="2000" i="1" dirty="0">
                <a:solidFill>
                  <a:srgbClr val="10253F"/>
                </a:solidFill>
                <a:latin typeface="Arial"/>
                <a:cs typeface="Arial"/>
              </a:rPr>
              <a:t>, H. L. (2014). User manual and system documentation of WAVEWATCH </a:t>
            </a:r>
            <a:r>
              <a:rPr lang="en-US" sz="2000" i="1" dirty="0" smtClean="0">
                <a:solidFill>
                  <a:srgbClr val="10253F"/>
                </a:solidFill>
                <a:latin typeface="Arial"/>
                <a:cs typeface="Arial"/>
              </a:rPr>
              <a:t>III</a:t>
            </a:r>
            <a:r>
              <a:rPr lang="en-US" sz="2000" i="1" baseline="30000" dirty="0" smtClean="0">
                <a:solidFill>
                  <a:srgbClr val="10253F"/>
                </a:solidFill>
                <a:latin typeface="Arial"/>
                <a:cs typeface="Arial"/>
              </a:rPr>
              <a:t>®</a:t>
            </a:r>
            <a:r>
              <a:rPr lang="en-US" sz="2000" i="1" dirty="0" smtClean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lang="en-US" sz="2000" i="1" dirty="0">
                <a:solidFill>
                  <a:srgbClr val="10253F"/>
                </a:solidFill>
                <a:latin typeface="Arial"/>
                <a:cs typeface="Arial"/>
              </a:rPr>
              <a:t>version 4.18. NOAA / NWS / NCEP / MMAB Technical Note 316, 282 pp.</a:t>
            </a:r>
            <a:endParaRPr lang="es-ES" sz="2000" i="1" dirty="0">
              <a:solidFill>
                <a:srgbClr val="10253F"/>
              </a:solidFill>
              <a:latin typeface="Arial"/>
              <a:cs typeface="Arial"/>
            </a:endParaRPr>
          </a:p>
        </p:txBody>
      </p:sp>
      <p:sp>
        <p:nvSpPr>
          <p:cNvPr id="5" name="Título 2"/>
          <p:cNvSpPr txBox="1">
            <a:spLocks/>
          </p:cNvSpPr>
          <p:nvPr/>
        </p:nvSpPr>
        <p:spPr>
          <a:xfrm>
            <a:off x="457200" y="49783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 smtClean="0">
                <a:solidFill>
                  <a:schemeClr val="bg1"/>
                </a:solidFill>
                <a:latin typeface="Arial"/>
                <a:cs typeface="Arial"/>
              </a:rPr>
              <a:t>Agradecimientos</a:t>
            </a:r>
          </a:p>
          <a:p>
            <a:pPr algn="l"/>
            <a:endParaRPr lang="es-ES" sz="2800" b="1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l"/>
            <a:r>
              <a:rPr lang="es-ES" sz="2800" b="1" dirty="0" smtClean="0">
                <a:solidFill>
                  <a:schemeClr val="bg1"/>
                </a:solidFill>
                <a:latin typeface="Arial"/>
                <a:cs typeface="Arial"/>
              </a:rPr>
              <a:t>Al </a:t>
            </a:r>
            <a:r>
              <a:rPr lang="es-ES" sz="2800" b="1" dirty="0" err="1" smtClean="0">
                <a:solidFill>
                  <a:schemeClr val="bg1"/>
                </a:solidFill>
                <a:latin typeface="Arial"/>
                <a:cs typeface="Arial"/>
              </a:rPr>
              <a:t>Colaboratorio</a:t>
            </a:r>
            <a:r>
              <a:rPr lang="es-ES" sz="2800" b="1" dirty="0" smtClean="0">
                <a:solidFill>
                  <a:schemeClr val="bg1"/>
                </a:solidFill>
                <a:latin typeface="Arial"/>
                <a:cs typeface="Arial"/>
              </a:rPr>
              <a:t> Nacional Computación Avanzada (CNCA) del Centro Nacional de Alta Tecnología (CENAT). </a:t>
            </a:r>
          </a:p>
        </p:txBody>
      </p:sp>
    </p:spTree>
    <p:extLst>
      <p:ext uri="{BB962C8B-B14F-4D97-AF65-F5344CB8AC3E}">
        <p14:creationId xmlns:p14="http://schemas.microsoft.com/office/powerpoint/2010/main" val="137368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820293" y="160776"/>
            <a:ext cx="55431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tx2">
                    <a:lumMod val="50000"/>
                  </a:schemeClr>
                </a:solidFill>
                <a:uFill>
                  <a:solidFill>
                    <a:schemeClr val="tx2">
                      <a:lumMod val="50000"/>
                    </a:schemeClr>
                  </a:solidFill>
                </a:uFill>
                <a:latin typeface="Arial"/>
                <a:cs typeface="Arial"/>
              </a:rPr>
              <a:t>El poder de la computación</a:t>
            </a:r>
            <a:endParaRPr lang="es-ES" sz="3200" b="1" dirty="0">
              <a:solidFill>
                <a:schemeClr val="tx2">
                  <a:lumMod val="50000"/>
                </a:schemeClr>
              </a:solidFill>
              <a:uFill>
                <a:solidFill>
                  <a:schemeClr val="tx2">
                    <a:lumMod val="50000"/>
                  </a:schemeClr>
                </a:solidFill>
              </a:uFill>
              <a:latin typeface="Arial"/>
              <a:cs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175"/>
            <a:ext cx="9144000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576739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2005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591845" y="5791821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lang="es-E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278284"/>
            <a:ext cx="212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rgbClr val="FFFFFF"/>
                </a:solidFill>
                <a:latin typeface="Arial"/>
                <a:cs typeface="Arial"/>
              </a:rPr>
              <a:t>Hurricane</a:t>
            </a:r>
            <a:r>
              <a:rPr lang="es-ES" b="1" dirty="0" smtClean="0">
                <a:solidFill>
                  <a:srgbClr val="FFFFFF"/>
                </a:solidFill>
                <a:latin typeface="Arial"/>
                <a:cs typeface="Arial"/>
              </a:rPr>
              <a:t> Katrina</a:t>
            </a:r>
            <a:endParaRPr lang="es-E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82895" y="6299675"/>
            <a:ext cx="2861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 smtClean="0">
                <a:solidFill>
                  <a:srgbClr val="FFFFFF"/>
                </a:solidFill>
                <a:latin typeface="Arial"/>
                <a:cs typeface="Arial"/>
              </a:rPr>
              <a:t>Fuente: </a:t>
            </a:r>
            <a:r>
              <a:rPr lang="es-ES" sz="1200" b="1" dirty="0" smtClean="0">
                <a:solidFill>
                  <a:srgbClr val="000000"/>
                </a:solidFill>
                <a:latin typeface="Arial"/>
                <a:cs typeface="Arial"/>
              </a:rPr>
              <a:t>NASA </a:t>
            </a:r>
            <a:r>
              <a:rPr lang="es-ES" sz="1200" b="1" dirty="0" err="1">
                <a:solidFill>
                  <a:srgbClr val="000000"/>
                </a:solidFill>
                <a:latin typeface="Arial"/>
                <a:cs typeface="Arial"/>
              </a:rPr>
              <a:t>V</a:t>
            </a:r>
            <a:r>
              <a:rPr lang="es-ES" sz="1200" b="1" dirty="0" err="1" smtClean="0">
                <a:solidFill>
                  <a:srgbClr val="000000"/>
                </a:solidFill>
                <a:latin typeface="Arial"/>
                <a:cs typeface="Arial"/>
              </a:rPr>
              <a:t>isualization</a:t>
            </a:r>
            <a:r>
              <a:rPr lang="es-ES" sz="12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" sz="1200" b="1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s-ES" sz="1200" b="1" dirty="0" smtClean="0">
                <a:solidFill>
                  <a:srgbClr val="000000"/>
                </a:solidFill>
                <a:latin typeface="Arial"/>
                <a:cs typeface="Arial"/>
              </a:rPr>
              <a:t>xplorer </a:t>
            </a:r>
          </a:p>
          <a:p>
            <a:pPr algn="r"/>
            <a:r>
              <a:rPr lang="fi-FI" sz="1200" b="1" dirty="0" err="1" smtClean="0">
                <a:solidFill>
                  <a:srgbClr val="000000"/>
                </a:solidFill>
                <a:latin typeface="Arial"/>
                <a:cs typeface="Arial"/>
              </a:rPr>
              <a:t>https</a:t>
            </a:r>
            <a:r>
              <a:rPr lang="fi-FI" sz="1200" b="1" dirty="0" err="1">
                <a:solidFill>
                  <a:srgbClr val="000000"/>
                </a:solidFill>
                <a:latin typeface="Arial"/>
                <a:cs typeface="Arial"/>
              </a:rPr>
              <a:t>://</a:t>
            </a:r>
            <a:r>
              <a:rPr lang="fi-FI" sz="1200" b="1" dirty="0" err="1" smtClean="0">
                <a:solidFill>
                  <a:srgbClr val="000000"/>
                </a:solidFill>
                <a:latin typeface="Arial"/>
                <a:cs typeface="Arial"/>
              </a:rPr>
              <a:t>svs.gsfc.nasa.gov</a:t>
            </a:r>
            <a:endParaRPr lang="es-ES" sz="1200" b="1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08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Introducción</a:t>
            </a:r>
            <a:endParaRPr lang="es-ES" b="1" dirty="0">
              <a:solidFill>
                <a:srgbClr val="10253F"/>
              </a:solidFill>
              <a:latin typeface="Arial"/>
              <a:cs typeface="Arial"/>
            </a:endParaRPr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4811667" y="4049491"/>
            <a:ext cx="4152201" cy="2573916"/>
          </a:xfrm>
        </p:spPr>
        <p:txBody>
          <a:bodyPr>
            <a:noAutofit/>
          </a:bodyPr>
          <a:lstStyle/>
          <a:p>
            <a:pPr algn="just"/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Proyecto creado junio 2011 (CNE)</a:t>
            </a:r>
          </a:p>
          <a:p>
            <a:pPr algn="just"/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2 veces por semana</a:t>
            </a:r>
          </a:p>
          <a:p>
            <a:pPr algn="just"/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Pronóstico cada 6 horas</a:t>
            </a:r>
          </a:p>
          <a:p>
            <a:pPr algn="just"/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8 regiones del país</a:t>
            </a:r>
          </a:p>
          <a:p>
            <a:pPr algn="just"/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Lizano et al. (2001)</a:t>
            </a:r>
          </a:p>
          <a:p>
            <a:pPr algn="just">
              <a:buFont typeface="Wingdings" charset="2"/>
              <a:buChar char="q"/>
            </a:pPr>
            <a:endParaRPr lang="es-ES" sz="2400" dirty="0" smtClean="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" y="2638933"/>
            <a:ext cx="4572000" cy="34239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9250" y="607711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 smtClean="0">
                <a:solidFill>
                  <a:schemeClr val="bg1"/>
                </a:solidFill>
                <a:latin typeface="Arial"/>
                <a:cs typeface="Arial"/>
              </a:rPr>
              <a:t>Fuente:www.miocimar.ucr.ac.cr</a:t>
            </a:r>
            <a:endParaRPr lang="es-E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Imagen 7" descr="Captura de pantalla 2017-01-31 a las 21.50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043" y="1197830"/>
            <a:ext cx="6736080" cy="2270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 flipH="1" flipV="1">
            <a:off x="871043" y="3467955"/>
            <a:ext cx="1528075" cy="12614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2441886" y="3467955"/>
            <a:ext cx="5165237" cy="1261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2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Modelos de oleaje</a:t>
            </a:r>
            <a:endParaRPr lang="es-ES" b="1" dirty="0">
              <a:solidFill>
                <a:srgbClr val="10253F"/>
              </a:solidFill>
              <a:latin typeface="Arial"/>
              <a:cs typeface="Arial"/>
            </a:endParaRPr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0" y="1477751"/>
            <a:ext cx="4152201" cy="55405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400" dirty="0" smtClean="0">
                <a:solidFill>
                  <a:srgbClr val="10253F"/>
                </a:solidFill>
                <a:latin typeface="Arial"/>
                <a:cs typeface="Arial"/>
              </a:rPr>
              <a:t>Balance de acción de ola:</a:t>
            </a:r>
          </a:p>
        </p:txBody>
      </p:sp>
      <p:pic>
        <p:nvPicPr>
          <p:cNvPr id="10" name="Imagen 9" descr="balancedeacc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36364"/>
            <a:ext cx="9144000" cy="789482"/>
          </a:xfrm>
          <a:prstGeom prst="rect">
            <a:avLst/>
          </a:prstGeom>
        </p:spPr>
      </p:pic>
      <p:sp>
        <p:nvSpPr>
          <p:cNvPr id="12" name="Marcador de contenido 8"/>
          <p:cNvSpPr txBox="1">
            <a:spLocks/>
          </p:cNvSpPr>
          <p:nvPr/>
        </p:nvSpPr>
        <p:spPr>
          <a:xfrm>
            <a:off x="0" y="4459276"/>
            <a:ext cx="4152201" cy="554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s-ES" sz="2400" dirty="0" smtClean="0">
                <a:solidFill>
                  <a:srgbClr val="10253F"/>
                </a:solidFill>
                <a:latin typeface="Arial"/>
                <a:cs typeface="Arial"/>
              </a:rPr>
              <a:t>Modelos numéricos de 3G:</a:t>
            </a:r>
          </a:p>
          <a:p>
            <a:pPr algn="just"/>
            <a:r>
              <a:rPr lang="es-ES" sz="2400" dirty="0" smtClean="0">
                <a:solidFill>
                  <a:srgbClr val="10253F"/>
                </a:solidFill>
                <a:latin typeface="Arial"/>
                <a:cs typeface="Arial"/>
              </a:rPr>
              <a:t>SWAN</a:t>
            </a:r>
          </a:p>
          <a:p>
            <a:pPr algn="just"/>
            <a:r>
              <a:rPr lang="es-ES" sz="2400" dirty="0" smtClean="0">
                <a:solidFill>
                  <a:srgbClr val="10253F"/>
                </a:solidFill>
                <a:latin typeface="Arial"/>
                <a:cs typeface="Arial"/>
              </a:rPr>
              <a:t>WAM</a:t>
            </a:r>
          </a:p>
          <a:p>
            <a:pPr algn="just"/>
            <a:r>
              <a:rPr lang="es-ES" sz="2400" dirty="0" smtClean="0">
                <a:solidFill>
                  <a:srgbClr val="10253F"/>
                </a:solidFill>
                <a:latin typeface="Arial"/>
                <a:cs typeface="Arial"/>
              </a:rPr>
              <a:t>WAVEWATCH III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15714"/>
            <a:ext cx="7315200" cy="596900"/>
          </a:xfrm>
          <a:prstGeom prst="rect">
            <a:avLst/>
          </a:prstGeom>
        </p:spPr>
      </p:pic>
      <p:sp>
        <p:nvSpPr>
          <p:cNvPr id="13" name="Marcador de contenido 8"/>
          <p:cNvSpPr txBox="1">
            <a:spLocks/>
          </p:cNvSpPr>
          <p:nvPr/>
        </p:nvSpPr>
        <p:spPr>
          <a:xfrm>
            <a:off x="0" y="3020234"/>
            <a:ext cx="5324586" cy="554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s-ES" sz="2400" dirty="0" smtClean="0">
                <a:solidFill>
                  <a:srgbClr val="10253F"/>
                </a:solidFill>
                <a:latin typeface="Arial"/>
                <a:cs typeface="Arial"/>
              </a:rPr>
              <a:t>Conforme nos acerquemos a la costa</a:t>
            </a:r>
          </a:p>
        </p:txBody>
      </p:sp>
    </p:spTree>
    <p:extLst>
      <p:ext uri="{BB962C8B-B14F-4D97-AF65-F5344CB8AC3E}">
        <p14:creationId xmlns:p14="http://schemas.microsoft.com/office/powerpoint/2010/main" val="86482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Objetivo General</a:t>
            </a:r>
            <a:r>
              <a:rPr lang="es-ES" b="1" dirty="0" smtClean="0">
                <a:latin typeface="Arial"/>
                <a:cs typeface="Arial"/>
              </a:rPr>
              <a:t> </a:t>
            </a:r>
            <a:endParaRPr lang="es-ES" b="1" dirty="0">
              <a:latin typeface="Arial"/>
              <a:cs typeface="Arial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57200" y="2674207"/>
            <a:ext cx="8229599" cy="1294365"/>
          </a:xfrm>
          <a:prstGeom prst="roundRect">
            <a:avLst/>
          </a:prstGeom>
          <a:noFill/>
          <a:ln w="28575" cmpd="sng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400" dirty="0">
                <a:solidFill>
                  <a:srgbClr val="10253F"/>
                </a:solidFill>
                <a:latin typeface="Arial"/>
                <a:cs typeface="Arial"/>
              </a:rPr>
              <a:t>El objetivo </a:t>
            </a:r>
            <a:r>
              <a:rPr lang="es-ES" sz="2400" dirty="0" smtClean="0">
                <a:solidFill>
                  <a:srgbClr val="10253F"/>
                </a:solidFill>
                <a:latin typeface="Arial"/>
                <a:cs typeface="Arial"/>
              </a:rPr>
              <a:t>de </a:t>
            </a:r>
            <a:r>
              <a:rPr lang="es-ES" sz="2400" dirty="0">
                <a:solidFill>
                  <a:srgbClr val="10253F"/>
                </a:solidFill>
                <a:latin typeface="Arial"/>
                <a:cs typeface="Arial"/>
              </a:rPr>
              <a:t>este proyecto es </a:t>
            </a:r>
            <a:r>
              <a:rPr lang="es-ES" sz="2400" dirty="0" smtClean="0">
                <a:solidFill>
                  <a:srgbClr val="10253F"/>
                </a:solidFill>
                <a:latin typeface="Arial"/>
                <a:cs typeface="Arial"/>
              </a:rPr>
              <a:t>implementar, validar y operar un modelo numérico de olas para diagnóstico y  pronóstico de </a:t>
            </a:r>
            <a:r>
              <a:rPr lang="es-ES" sz="2400" dirty="0">
                <a:solidFill>
                  <a:srgbClr val="10253F"/>
                </a:solidFill>
                <a:latin typeface="Arial"/>
                <a:cs typeface="Arial"/>
              </a:rPr>
              <a:t>oleaje </a:t>
            </a:r>
            <a:r>
              <a:rPr lang="es-ES" sz="2400" dirty="0" smtClean="0">
                <a:solidFill>
                  <a:srgbClr val="10253F"/>
                </a:solidFill>
                <a:latin typeface="Arial"/>
                <a:cs typeface="Arial"/>
              </a:rPr>
              <a:t>en playas y puertos de interés en </a:t>
            </a:r>
            <a:r>
              <a:rPr lang="es-ES" sz="2400" dirty="0">
                <a:solidFill>
                  <a:srgbClr val="10253F"/>
                </a:solidFill>
                <a:latin typeface="Arial"/>
                <a:cs typeface="Arial"/>
              </a:rPr>
              <a:t>Costa Rica</a:t>
            </a:r>
          </a:p>
        </p:txBody>
      </p:sp>
    </p:spTree>
    <p:extLst>
      <p:ext uri="{BB962C8B-B14F-4D97-AF65-F5344CB8AC3E}">
        <p14:creationId xmlns:p14="http://schemas.microsoft.com/office/powerpoint/2010/main" val="16696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Área de estudio</a:t>
            </a:r>
            <a:r>
              <a:rPr lang="es-ES" b="1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y datos </a:t>
            </a:r>
            <a:endParaRPr lang="es-ES" b="1" dirty="0">
              <a:solidFill>
                <a:srgbClr val="10253F"/>
              </a:solidFill>
              <a:latin typeface="Arial"/>
              <a:cs typeface="Arial"/>
            </a:endParaRPr>
          </a:p>
        </p:txBody>
      </p:sp>
      <p:sp>
        <p:nvSpPr>
          <p:cNvPr id="5" name="Marcador de contenido 1"/>
          <p:cNvSpPr txBox="1">
            <a:spLocks/>
          </p:cNvSpPr>
          <p:nvPr/>
        </p:nvSpPr>
        <p:spPr>
          <a:xfrm>
            <a:off x="464300" y="5077767"/>
            <a:ext cx="4913215" cy="1479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 smtClean="0">
                <a:solidFill>
                  <a:srgbClr val="10253F"/>
                </a:solidFill>
                <a:latin typeface="Arial"/>
                <a:cs typeface="Arial"/>
              </a:rPr>
              <a:t>Pacífico, Costa Rica, Golfo de Nicoya</a:t>
            </a:r>
          </a:p>
          <a:p>
            <a:pPr algn="just"/>
            <a:r>
              <a:rPr lang="es-ES" sz="2000" dirty="0" smtClean="0">
                <a:solidFill>
                  <a:srgbClr val="10253F"/>
                </a:solidFill>
                <a:latin typeface="Arial"/>
                <a:cs typeface="Arial"/>
              </a:rPr>
              <a:t>Campo de vientos de GFS </a:t>
            </a:r>
            <a:r>
              <a:rPr lang="es-ES" sz="2000" dirty="0" err="1" smtClean="0">
                <a:solidFill>
                  <a:srgbClr val="10253F"/>
                </a:solidFill>
                <a:latin typeface="Arial"/>
                <a:cs typeface="Arial"/>
              </a:rPr>
              <a:t>analysis</a:t>
            </a:r>
            <a:endParaRPr lang="es-ES" sz="2000" dirty="0">
              <a:solidFill>
                <a:srgbClr val="10253F"/>
              </a:solidFill>
              <a:latin typeface="Arial"/>
              <a:cs typeface="Arial"/>
            </a:endParaRPr>
          </a:p>
          <a:p>
            <a:pPr algn="just"/>
            <a:r>
              <a:rPr lang="es-ES" sz="2000" dirty="0">
                <a:solidFill>
                  <a:srgbClr val="10253F"/>
                </a:solidFill>
                <a:latin typeface="Arial"/>
                <a:cs typeface="Arial"/>
              </a:rPr>
              <a:t>R</a:t>
            </a:r>
            <a:r>
              <a:rPr lang="es-ES" sz="2000" dirty="0" smtClean="0">
                <a:solidFill>
                  <a:srgbClr val="10253F"/>
                </a:solidFill>
                <a:latin typeface="Arial"/>
                <a:cs typeface="Arial"/>
              </a:rPr>
              <a:t>esolución espacial de 0.5º</a:t>
            </a:r>
          </a:p>
          <a:p>
            <a:pPr algn="just"/>
            <a:r>
              <a:rPr lang="es-ES" sz="2000" dirty="0" smtClean="0">
                <a:solidFill>
                  <a:srgbClr val="10253F"/>
                </a:solidFill>
                <a:latin typeface="Arial"/>
                <a:cs typeface="Arial"/>
              </a:rPr>
              <a:t>Resolución temporal de 3 horas</a:t>
            </a:r>
            <a:endParaRPr lang="es-ES" sz="2000" dirty="0">
              <a:solidFill>
                <a:srgbClr val="10253F"/>
              </a:solidFill>
              <a:latin typeface="Arial"/>
              <a:cs typeface="Arial"/>
            </a:endParaRPr>
          </a:p>
        </p:txBody>
      </p:sp>
      <p:pic>
        <p:nvPicPr>
          <p:cNvPr id="8" name="Imagen 7" descr="Mapa_G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5528"/>
          <a:stretch/>
        </p:blipFill>
        <p:spPr>
          <a:xfrm>
            <a:off x="4054502" y="1417638"/>
            <a:ext cx="4794240" cy="3527462"/>
          </a:xfrm>
          <a:prstGeom prst="rect">
            <a:avLst/>
          </a:prstGeom>
        </p:spPr>
      </p:pic>
      <p:sp>
        <p:nvSpPr>
          <p:cNvPr id="2" name="Más 1"/>
          <p:cNvSpPr>
            <a:spLocks noChangeAspect="1"/>
          </p:cNvSpPr>
          <p:nvPr/>
        </p:nvSpPr>
        <p:spPr>
          <a:xfrm>
            <a:off x="6428426" y="2340050"/>
            <a:ext cx="228600" cy="2286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ás 6"/>
          <p:cNvSpPr>
            <a:spLocks noChangeAspect="1"/>
          </p:cNvSpPr>
          <p:nvPr/>
        </p:nvSpPr>
        <p:spPr>
          <a:xfrm>
            <a:off x="6742694" y="2469026"/>
            <a:ext cx="228600" cy="2286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ás 8"/>
          <p:cNvSpPr>
            <a:spLocks noChangeAspect="1"/>
          </p:cNvSpPr>
          <p:nvPr/>
        </p:nvSpPr>
        <p:spPr>
          <a:xfrm>
            <a:off x="5148915" y="3618568"/>
            <a:ext cx="228600" cy="2286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155026" y="197071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"/>
                <a:cs typeface="Arial"/>
              </a:rPr>
              <a:t>PUNT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058740" y="2362469"/>
            <a:ext cx="80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"/>
                <a:cs typeface="Arial"/>
              </a:rPr>
              <a:t>CALD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055915" y="3249236"/>
            <a:ext cx="50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"/>
                <a:cs typeface="Arial"/>
              </a:rPr>
              <a:t>CB</a:t>
            </a:r>
            <a:endParaRPr lang="es-ES" dirty="0">
              <a:latin typeface="Arial"/>
              <a:cs typeface="Arial"/>
            </a:endParaRPr>
          </a:p>
        </p:txBody>
      </p:sp>
      <p:pic>
        <p:nvPicPr>
          <p:cNvPr id="12" name="Imagen 11" descr="Captura de pantalla 2017-01-31 a las 22.19.0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93" y="1970718"/>
            <a:ext cx="3541776" cy="2654198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3" name="Rectángulo 12"/>
          <p:cNvSpPr>
            <a:spLocks noChangeAspect="1"/>
          </p:cNvSpPr>
          <p:nvPr/>
        </p:nvSpPr>
        <p:spPr>
          <a:xfrm>
            <a:off x="1784141" y="2907216"/>
            <a:ext cx="283464" cy="28346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14"/>
          <p:cNvCxnSpPr/>
          <p:nvPr/>
        </p:nvCxnSpPr>
        <p:spPr>
          <a:xfrm flipV="1">
            <a:off x="1784141" y="1541832"/>
            <a:ext cx="2710005" cy="13653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784141" y="3190680"/>
            <a:ext cx="2710005" cy="13273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n 18" descr="Captura de pantalla 2017-08-30 a las 11.18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8" t="12435"/>
          <a:stretch/>
        </p:blipFill>
        <p:spPr>
          <a:xfrm>
            <a:off x="5622948" y="4960791"/>
            <a:ext cx="2239492" cy="17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1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Materiales y metodología</a:t>
            </a:r>
            <a:endParaRPr lang="es-ES" b="1" dirty="0">
              <a:solidFill>
                <a:srgbClr val="10253F"/>
              </a:solidFill>
              <a:latin typeface="Arial"/>
              <a:cs typeface="Arial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ES" dirty="0" smtClean="0">
                <a:solidFill>
                  <a:srgbClr val="10253F"/>
                </a:solidFill>
                <a:latin typeface="Arial"/>
                <a:cs typeface="Arial"/>
              </a:rPr>
              <a:t>Fase 1: Implementación de modelo numérico de oleaje (WAVEWATCH/SWAN)</a:t>
            </a:r>
          </a:p>
          <a:p>
            <a:pPr algn="just"/>
            <a:r>
              <a:rPr lang="es-ES" dirty="0" smtClean="0">
                <a:solidFill>
                  <a:srgbClr val="10253F"/>
                </a:solidFill>
                <a:latin typeface="Arial"/>
                <a:cs typeface="Arial"/>
              </a:rPr>
              <a:t>Fase 2: Validación del modelo numérico de oleaje con observaciones en la costa</a:t>
            </a:r>
          </a:p>
          <a:p>
            <a:pPr algn="just"/>
            <a:r>
              <a:rPr lang="es-ES" dirty="0" smtClean="0">
                <a:solidFill>
                  <a:srgbClr val="10253F"/>
                </a:solidFill>
                <a:latin typeface="Arial"/>
                <a:cs typeface="Arial"/>
              </a:rPr>
              <a:t>Fase 3: Automatización del modelo numérico de oleaje para realizar pronóstico. Mapas regionales y Series Temporales…</a:t>
            </a:r>
            <a:endParaRPr lang="es-ES" dirty="0">
              <a:solidFill>
                <a:srgbClr val="10253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13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rgbClr val="10253F"/>
                </a:solidFill>
                <a:latin typeface="Arial"/>
                <a:cs typeface="Arial"/>
              </a:rPr>
              <a:t>Plataforma computacional </a:t>
            </a:r>
            <a:r>
              <a:rPr lang="es-ES" b="1" dirty="0" err="1" smtClean="0">
                <a:solidFill>
                  <a:srgbClr val="10253F"/>
                </a:solidFill>
                <a:latin typeface="Arial"/>
                <a:cs typeface="Arial"/>
              </a:rPr>
              <a:t>Kabré</a:t>
            </a:r>
            <a:endParaRPr lang="es-E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457199" y="1430409"/>
            <a:ext cx="8436739" cy="1954431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Wingdings" charset="2"/>
              <a:buChar char="q"/>
            </a:pPr>
            <a:r>
              <a:rPr lang="es-ES" dirty="0" err="1" smtClean="0">
                <a:solidFill>
                  <a:srgbClr val="10253F"/>
                </a:solidFill>
                <a:latin typeface="Arial"/>
                <a:cs typeface="Arial"/>
              </a:rPr>
              <a:t>Cluster</a:t>
            </a:r>
            <a:r>
              <a:rPr lang="es-ES" dirty="0" smtClean="0">
                <a:solidFill>
                  <a:srgbClr val="10253F"/>
                </a:solidFill>
                <a:latin typeface="Arial"/>
                <a:cs typeface="Arial"/>
              </a:rPr>
              <a:t> Phi, 20 nodos, 256 procesadores (</a:t>
            </a:r>
            <a:r>
              <a:rPr lang="fr-FR" dirty="0" smtClean="0">
                <a:solidFill>
                  <a:srgbClr val="10253F"/>
                </a:solidFill>
                <a:latin typeface="Arial"/>
                <a:cs typeface="Arial"/>
              </a:rPr>
              <a:t>Intel </a:t>
            </a:r>
            <a:r>
              <a:rPr lang="fr-FR" dirty="0">
                <a:solidFill>
                  <a:srgbClr val="10253F"/>
                </a:solidFill>
                <a:latin typeface="Arial"/>
                <a:cs typeface="Arial"/>
              </a:rPr>
              <a:t>Xeon </a:t>
            </a:r>
            <a:r>
              <a:rPr lang="fr-FR" dirty="0" smtClean="0">
                <a:solidFill>
                  <a:srgbClr val="10253F"/>
                </a:solidFill>
                <a:latin typeface="Arial"/>
                <a:cs typeface="Arial"/>
              </a:rPr>
              <a:t>Phi, CPU 7210, 1.30GHz)</a:t>
            </a:r>
            <a:r>
              <a:rPr lang="es-ES" dirty="0" smtClean="0">
                <a:solidFill>
                  <a:srgbClr val="10253F"/>
                </a:solidFill>
                <a:latin typeface="Arial"/>
                <a:cs typeface="Arial"/>
              </a:rPr>
              <a:t>, 464GB de memoria,12 TB de almacenamiento</a:t>
            </a:r>
          </a:p>
          <a:p>
            <a:pPr algn="just">
              <a:buFont typeface="Wingdings" charset="2"/>
              <a:buChar char="q"/>
            </a:pPr>
            <a:r>
              <a:rPr lang="es-ES" dirty="0" err="1" smtClean="0">
                <a:solidFill>
                  <a:srgbClr val="10253F"/>
                </a:solidFill>
                <a:latin typeface="Arial"/>
                <a:cs typeface="Arial"/>
              </a:rPr>
              <a:t>Cluster</a:t>
            </a:r>
            <a:r>
              <a:rPr lang="es-ES" dirty="0" smtClean="0">
                <a:solidFill>
                  <a:srgbClr val="10253F"/>
                </a:solidFill>
                <a:latin typeface="Arial"/>
                <a:cs typeface="Arial"/>
              </a:rPr>
              <a:t> Cadejos, 5 nodos, 80 procesadores (</a:t>
            </a:r>
            <a:r>
              <a:rPr lang="fr-FR" dirty="0" smtClean="0">
                <a:solidFill>
                  <a:srgbClr val="10253F"/>
                </a:solidFill>
                <a:latin typeface="Arial"/>
                <a:cs typeface="Arial"/>
              </a:rPr>
              <a:t>Intel Xeon, CPU           E5530, 2.40GHz)</a:t>
            </a:r>
            <a:r>
              <a:rPr lang="es-ES" dirty="0" smtClean="0">
                <a:solidFill>
                  <a:srgbClr val="10253F"/>
                </a:solidFill>
                <a:latin typeface="Arial"/>
                <a:cs typeface="Arial"/>
              </a:rPr>
              <a:t>, 164GB de memoria, 12 TB de almacenamiento</a:t>
            </a:r>
          </a:p>
          <a:p>
            <a:pPr algn="just">
              <a:buFont typeface="Wingdings" charset="2"/>
              <a:buChar char="q"/>
            </a:pPr>
            <a:r>
              <a:rPr lang="es-ES" dirty="0" smtClean="0">
                <a:solidFill>
                  <a:srgbClr val="10253F"/>
                </a:solidFill>
                <a:latin typeface="Arial"/>
                <a:cs typeface="Arial"/>
              </a:rPr>
              <a:t>Red Avanzada de Internet (10 GB de transferencia de datos)</a:t>
            </a:r>
          </a:p>
        </p:txBody>
      </p:sp>
      <p:pic>
        <p:nvPicPr>
          <p:cNvPr id="7" name="Imagen 6" descr="IMG_20170628_0854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320" y="3946863"/>
            <a:ext cx="2332618" cy="234086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054984" y="5902517"/>
            <a:ext cx="8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rgbClr val="FFFFFF"/>
                </a:solidFill>
                <a:latin typeface="Arial"/>
                <a:cs typeface="Arial"/>
              </a:rPr>
              <a:t>Kabré</a:t>
            </a:r>
            <a:endParaRPr lang="es-E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Imagen 8" descr="Tiempo_Ejecucion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6996" r="6216" b="15409"/>
          <a:stretch/>
        </p:blipFill>
        <p:spPr>
          <a:xfrm>
            <a:off x="282241" y="3554631"/>
            <a:ext cx="2732616" cy="3027334"/>
          </a:xfrm>
          <a:prstGeom prst="rect">
            <a:avLst/>
          </a:prstGeom>
        </p:spPr>
      </p:pic>
      <p:pic>
        <p:nvPicPr>
          <p:cNvPr id="10" name="Imagen 9" descr="Speepup_ww3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" b="10212"/>
          <a:stretch/>
        </p:blipFill>
        <p:spPr>
          <a:xfrm>
            <a:off x="3287651" y="3354975"/>
            <a:ext cx="3197078" cy="350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7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10253F"/>
                </a:solidFill>
                <a:latin typeface="Arial"/>
                <a:cs typeface="Arial"/>
              </a:rPr>
              <a:t>Simulación del campo de oleaje entre setiembre y octubre de 2012</a:t>
            </a:r>
          </a:p>
        </p:txBody>
      </p:sp>
      <p:pic>
        <p:nvPicPr>
          <p:cNvPr id="5" name="Imagen 4" descr="hs_dp_D01_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2" y="2081924"/>
            <a:ext cx="4622800" cy="3467100"/>
          </a:xfrm>
          <a:prstGeom prst="rect">
            <a:avLst/>
          </a:prstGeom>
        </p:spPr>
      </p:pic>
      <p:pic>
        <p:nvPicPr>
          <p:cNvPr id="6" name="Imagen 5" descr="hs_dp_D03_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4115907"/>
            <a:ext cx="3556000" cy="2667000"/>
          </a:xfrm>
          <a:prstGeom prst="rect">
            <a:avLst/>
          </a:prstGeom>
        </p:spPr>
      </p:pic>
      <p:pic>
        <p:nvPicPr>
          <p:cNvPr id="7" name="Imagen 6" descr="hs_dp_D02_animati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417638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8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</TotalTime>
  <Words>584</Words>
  <Application>Microsoft Macintosh PowerPoint</Application>
  <PresentationFormat>Presentación en pantalla (4:3)</PresentationFormat>
  <Paragraphs>77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Presentación de PowerPoint</vt:lpstr>
      <vt:lpstr>Presentación de PowerPoint</vt:lpstr>
      <vt:lpstr>Introducción</vt:lpstr>
      <vt:lpstr>Modelos de oleaje</vt:lpstr>
      <vt:lpstr>Objetivo General </vt:lpstr>
      <vt:lpstr>Área de estudio y datos </vt:lpstr>
      <vt:lpstr>Materiales y metodología</vt:lpstr>
      <vt:lpstr>Plataforma computacional Kabré</vt:lpstr>
      <vt:lpstr>Simulación del campo de oleaje entre setiembre y octubre de 2012</vt:lpstr>
      <vt:lpstr>Comparación con boyas de la NDBC</vt:lpstr>
      <vt:lpstr>Comparación con boyas de la NOAA</vt:lpstr>
      <vt:lpstr>Comparación con puntos extraídos de NOAA/WW3</vt:lpstr>
      <vt:lpstr>Comparación modelo con observaciones </vt:lpstr>
      <vt:lpstr>Comparación modelo con observaciones </vt:lpstr>
      <vt:lpstr>Comparación modelo con observaciones </vt:lpstr>
      <vt:lpstr>Algunas conclusiones preliminares</vt:lpstr>
      <vt:lpstr>Oleaje en huracanes</vt:lpstr>
      <vt:lpstr>Oleaje en huracanes Comparación con boyas</vt:lpstr>
      <vt:lpstr>Referencias</vt:lpstr>
    </vt:vector>
  </TitlesOfParts>
  <Company>OCEANMET CONSULTORES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Rodney Mora</dc:creator>
  <cp:lastModifiedBy>Rodney Mora</cp:lastModifiedBy>
  <cp:revision>135</cp:revision>
  <dcterms:created xsi:type="dcterms:W3CDTF">2016-12-03T16:24:47Z</dcterms:created>
  <dcterms:modified xsi:type="dcterms:W3CDTF">2018-02-02T16:08:19Z</dcterms:modified>
</cp:coreProperties>
</file>